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60" r:id="rId4"/>
    <p:sldId id="261" r:id="rId5"/>
    <p:sldId id="270" r:id="rId6"/>
    <p:sldId id="262" r:id="rId7"/>
    <p:sldId id="263" r:id="rId8"/>
    <p:sldId id="271" r:id="rId9"/>
    <p:sldId id="289" r:id="rId10"/>
    <p:sldId id="272" r:id="rId11"/>
    <p:sldId id="288" r:id="rId12"/>
    <p:sldId id="273" r:id="rId13"/>
    <p:sldId id="275" r:id="rId14"/>
    <p:sldId id="276" r:id="rId15"/>
    <p:sldId id="277" r:id="rId16"/>
    <p:sldId id="278" r:id="rId17"/>
    <p:sldId id="279" r:id="rId18"/>
    <p:sldId id="287" r:id="rId19"/>
    <p:sldId id="280" r:id="rId20"/>
    <p:sldId id="281" r:id="rId21"/>
    <p:sldId id="282" r:id="rId22"/>
    <p:sldId id="283" r:id="rId23"/>
    <p:sldId id="284" r:id="rId24"/>
    <p:sldId id="286" r:id="rId25"/>
    <p:sldId id="285" r:id="rId26"/>
    <p:sldId id="267" r:id="rId27"/>
    <p:sldId id="269" r:id="rId28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59237" autoAdjust="0"/>
  </p:normalViewPr>
  <p:slideViewPr>
    <p:cSldViewPr snapToGrid="0">
      <p:cViewPr varScale="1">
        <p:scale>
          <a:sx n="105" d="100"/>
          <a:sy n="105" d="100"/>
        </p:scale>
        <p:origin x="14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'slajd 2'!$B$1</c:f>
              <c:strCache>
                <c:ptCount val="1"/>
                <c:pt idx="0">
                  <c:v>PLAN PIERWOTNY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9600" tIns="19050" rIns="90000" bIns="19050" anchor="ctr" anchorCtr="0">
                <a:spAutoFit/>
              </a:bodyPr>
              <a:lstStyle/>
              <a:p>
                <a:pPr algn="ctr">
                  <a:lnSpc>
                    <a:spcPts val="3900"/>
                  </a:lnSpc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'slajd 2'!$A$2:$A$8</c:f>
              <c:strCache>
                <c:ptCount val="7"/>
                <c:pt idx="0">
                  <c:v>Dochody ogółem</c:v>
                </c:pt>
                <c:pt idx="1">
                  <c:v>dochody bieżące</c:v>
                </c:pt>
                <c:pt idx="2">
                  <c:v>dochody majątkowe</c:v>
                </c:pt>
                <c:pt idx="3">
                  <c:v>Wydatki ogółem</c:v>
                </c:pt>
                <c:pt idx="4">
                  <c:v>wydatki bieżące </c:v>
                </c:pt>
                <c:pt idx="5">
                  <c:v>wydatki majątkowe</c:v>
                </c:pt>
                <c:pt idx="6">
                  <c:v>wynik budżetu</c:v>
                </c:pt>
              </c:strCache>
            </c:strRef>
          </c:cat>
          <c:val>
            <c:numRef>
              <c:f>'slajd 2'!$B$2:$B$8</c:f>
              <c:numCache>
                <c:formatCode>0</c:formatCode>
                <c:ptCount val="7"/>
                <c:pt idx="0">
                  <c:v>470</c:v>
                </c:pt>
                <c:pt idx="1">
                  <c:v>408</c:v>
                </c:pt>
                <c:pt idx="2">
                  <c:v>62</c:v>
                </c:pt>
                <c:pt idx="3">
                  <c:v>516</c:v>
                </c:pt>
                <c:pt idx="4">
                  <c:v>379</c:v>
                </c:pt>
                <c:pt idx="5">
                  <c:v>137</c:v>
                </c:pt>
                <c:pt idx="6">
                  <c:v>-46</c:v>
                </c:pt>
              </c:numCache>
            </c:numRef>
          </c:val>
        </c:ser>
        <c:ser>
          <c:idx val="1"/>
          <c:order val="1"/>
          <c:tx>
            <c:strRef>
              <c:f>'slajd 2'!$C$1</c:f>
              <c:strCache>
                <c:ptCount val="1"/>
                <c:pt idx="0">
                  <c:v>PLAN - KONIEC ROKU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108000" algn="ctr">
                  <a:lnSpc>
                    <a:spcPts val="4000"/>
                  </a:lnSpc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'slajd 2'!$A$2:$A$8</c:f>
              <c:strCache>
                <c:ptCount val="7"/>
                <c:pt idx="0">
                  <c:v>Dochody ogółem</c:v>
                </c:pt>
                <c:pt idx="1">
                  <c:v>dochody bieżące</c:v>
                </c:pt>
                <c:pt idx="2">
                  <c:v>dochody majątkowe</c:v>
                </c:pt>
                <c:pt idx="3">
                  <c:v>Wydatki ogółem</c:v>
                </c:pt>
                <c:pt idx="4">
                  <c:v>wydatki bieżące </c:v>
                </c:pt>
                <c:pt idx="5">
                  <c:v>wydatki majątkowe</c:v>
                </c:pt>
                <c:pt idx="6">
                  <c:v>wynik budżetu</c:v>
                </c:pt>
              </c:strCache>
            </c:strRef>
          </c:cat>
          <c:val>
            <c:numRef>
              <c:f>'slajd 2'!$C$2:$C$8</c:f>
              <c:numCache>
                <c:formatCode>0</c:formatCode>
                <c:ptCount val="7"/>
                <c:pt idx="0">
                  <c:v>518</c:v>
                </c:pt>
                <c:pt idx="1">
                  <c:v>448</c:v>
                </c:pt>
                <c:pt idx="2">
                  <c:v>70</c:v>
                </c:pt>
                <c:pt idx="3">
                  <c:v>579</c:v>
                </c:pt>
                <c:pt idx="4">
                  <c:v>422</c:v>
                </c:pt>
                <c:pt idx="5">
                  <c:v>157</c:v>
                </c:pt>
                <c:pt idx="6">
                  <c:v>-61</c:v>
                </c:pt>
              </c:numCache>
            </c:numRef>
          </c:val>
        </c:ser>
        <c:ser>
          <c:idx val="2"/>
          <c:order val="2"/>
          <c:tx>
            <c:strRef>
              <c:f>'slajd 2'!$D$1</c:f>
              <c:strCache>
                <c:ptCount val="1"/>
                <c:pt idx="0">
                  <c:v>WYKONANIE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324000" algn="ctr">
                  <a:lnSpc>
                    <a:spcPts val="3100"/>
                  </a:lnSpc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'slajd 2'!$A$2:$A$8</c:f>
              <c:strCache>
                <c:ptCount val="7"/>
                <c:pt idx="0">
                  <c:v>Dochody ogółem</c:v>
                </c:pt>
                <c:pt idx="1">
                  <c:v>dochody bieżące</c:v>
                </c:pt>
                <c:pt idx="2">
                  <c:v>dochody majątkowe</c:v>
                </c:pt>
                <c:pt idx="3">
                  <c:v>Wydatki ogółem</c:v>
                </c:pt>
                <c:pt idx="4">
                  <c:v>wydatki bieżące </c:v>
                </c:pt>
                <c:pt idx="5">
                  <c:v>wydatki majątkowe</c:v>
                </c:pt>
                <c:pt idx="6">
                  <c:v>wynik budżetu</c:v>
                </c:pt>
              </c:strCache>
            </c:strRef>
          </c:cat>
          <c:val>
            <c:numRef>
              <c:f>'slajd 2'!$D$2:$D$8</c:f>
              <c:numCache>
                <c:formatCode>0</c:formatCode>
                <c:ptCount val="7"/>
                <c:pt idx="0">
                  <c:v>524</c:v>
                </c:pt>
                <c:pt idx="1">
                  <c:v>448</c:v>
                </c:pt>
                <c:pt idx="2">
                  <c:v>76</c:v>
                </c:pt>
                <c:pt idx="3">
                  <c:v>566</c:v>
                </c:pt>
                <c:pt idx="4">
                  <c:v>413</c:v>
                </c:pt>
                <c:pt idx="5">
                  <c:v>153</c:v>
                </c:pt>
                <c:pt idx="6">
                  <c:v>-42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5624"/>
        <c:axId val="5936016"/>
        <c:axId val="0"/>
      </c:bar3DChart>
      <c:catAx>
        <c:axId val="593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936016"/>
        <c:crosses val="autoZero"/>
        <c:auto val="1"/>
        <c:lblAlgn val="ctr"/>
        <c:lblOffset val="100"/>
        <c:noMultiLvlLbl val="0"/>
      </c:catAx>
      <c:valAx>
        <c:axId val="593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93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'slajd 3'!$A$2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9600" tIns="0" rIns="72000" bIns="18000" anchor="ctr" anchorCtr="1">
                <a:spAutoFit/>
              </a:bodyPr>
              <a:lstStyle/>
              <a:p>
                <a:pPr marL="180000">
                  <a:lnSpc>
                    <a:spcPct val="150000"/>
                  </a:lnSpc>
                  <a:defRPr sz="2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3'!$B$1:$D$1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3'!$B$2:$D$2</c:f>
              <c:numCache>
                <c:formatCode>General</c:formatCode>
                <c:ptCount val="3"/>
                <c:pt idx="0">
                  <c:v>392</c:v>
                </c:pt>
                <c:pt idx="1">
                  <c:v>452</c:v>
                </c:pt>
                <c:pt idx="2">
                  <c:v>524</c:v>
                </c:pt>
              </c:numCache>
            </c:numRef>
          </c:val>
        </c:ser>
        <c:ser>
          <c:idx val="1"/>
          <c:order val="1"/>
          <c:tx>
            <c:strRef>
              <c:f>'slajd 3'!$A$3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9600" tIns="0" rIns="38100" bIns="19050" anchor="ctr" anchorCtr="1">
                <a:spAutoFit/>
              </a:bodyPr>
              <a:lstStyle/>
              <a:p>
                <a:pPr marL="180000">
                  <a:lnSpc>
                    <a:spcPct val="150000"/>
                  </a:lnSpc>
                  <a:defRPr sz="2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3'!$B$1:$D$1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3'!$B$3:$D$3</c:f>
              <c:numCache>
                <c:formatCode>General</c:formatCode>
                <c:ptCount val="3"/>
                <c:pt idx="0">
                  <c:v>395</c:v>
                </c:pt>
                <c:pt idx="1">
                  <c:v>476</c:v>
                </c:pt>
                <c:pt idx="2">
                  <c:v>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6800"/>
        <c:axId val="5937192"/>
        <c:axId val="0"/>
      </c:bar3DChart>
      <c:catAx>
        <c:axId val="59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937192"/>
        <c:crossesAt val="0"/>
        <c:auto val="1"/>
        <c:lblAlgn val="ctr"/>
        <c:lblOffset val="100"/>
        <c:noMultiLvlLbl val="0"/>
      </c:catAx>
      <c:valAx>
        <c:axId val="5937192"/>
        <c:scaling>
          <c:orientation val="minMax"/>
          <c:max val="35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3680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'slajd 4'!$A$2</c:f>
              <c:strCache>
                <c:ptCount val="1"/>
                <c:pt idx="0">
                  <c:v>Dochody bieżące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lnSpc>
                    <a:spcPct val="150000"/>
                  </a:lnSpc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4'!$B$1:$D$1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4'!$B$2:$D$2</c:f>
              <c:numCache>
                <c:formatCode>0</c:formatCode>
                <c:ptCount val="3"/>
                <c:pt idx="0">
                  <c:v>375</c:v>
                </c:pt>
                <c:pt idx="1">
                  <c:v>402</c:v>
                </c:pt>
                <c:pt idx="2">
                  <c:v>448</c:v>
                </c:pt>
              </c:numCache>
            </c:numRef>
          </c:val>
        </c:ser>
        <c:ser>
          <c:idx val="1"/>
          <c:order val="1"/>
          <c:tx>
            <c:strRef>
              <c:f>'slajd 4'!$A$3</c:f>
              <c:strCache>
                <c:ptCount val="1"/>
                <c:pt idx="0">
                  <c:v>Dochody majątkowe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4'!$B$1:$D$1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4'!$B$3:$D$3</c:f>
              <c:numCache>
                <c:formatCode>0</c:formatCode>
                <c:ptCount val="3"/>
                <c:pt idx="0">
                  <c:v>17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</c:ser>
        <c:ser>
          <c:idx val="2"/>
          <c:order val="2"/>
          <c:tx>
            <c:strRef>
              <c:f>'slajd 4'!$A$4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4'!$B$1:$D$1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4'!$B$4:$D$4</c:f>
              <c:numCache>
                <c:formatCode>0</c:formatCode>
                <c:ptCount val="3"/>
                <c:pt idx="0">
                  <c:v>350</c:v>
                </c:pt>
                <c:pt idx="1">
                  <c:v>371</c:v>
                </c:pt>
                <c:pt idx="2">
                  <c:v>413</c:v>
                </c:pt>
              </c:numCache>
            </c:numRef>
          </c:val>
        </c:ser>
        <c:ser>
          <c:idx val="3"/>
          <c:order val="3"/>
          <c:tx>
            <c:strRef>
              <c:f>'slajd 4'!$A$5</c:f>
              <c:strCache>
                <c:ptCount val="1"/>
                <c:pt idx="0">
                  <c:v>Wydatki majątkowe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4'!$B$1:$D$1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4'!$B$5:$D$5</c:f>
              <c:numCache>
                <c:formatCode>0</c:formatCode>
                <c:ptCount val="3"/>
                <c:pt idx="0">
                  <c:v>45</c:v>
                </c:pt>
                <c:pt idx="1">
                  <c:v>105</c:v>
                </c:pt>
                <c:pt idx="2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7976"/>
        <c:axId val="5938368"/>
        <c:axId val="0"/>
      </c:bar3DChart>
      <c:catAx>
        <c:axId val="593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938368"/>
        <c:crosses val="autoZero"/>
        <c:auto val="1"/>
        <c:lblAlgn val="ctr"/>
        <c:lblOffset val="100"/>
        <c:noMultiLvlLbl val="0"/>
      </c:catAx>
      <c:valAx>
        <c:axId val="593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93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'slajd 5'!$A$2</c:f>
              <c:strCache>
                <c:ptCount val="1"/>
                <c:pt idx="0">
                  <c:v>DOCHODY WŁASNE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t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5'!$B$1:$D$1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5'!$B$2:$D$2</c:f>
              <c:numCache>
                <c:formatCode>General</c:formatCode>
                <c:ptCount val="3"/>
                <c:pt idx="0">
                  <c:v>184</c:v>
                </c:pt>
                <c:pt idx="1">
                  <c:v>205</c:v>
                </c:pt>
                <c:pt idx="2">
                  <c:v>234</c:v>
                </c:pt>
              </c:numCache>
            </c:numRef>
          </c:val>
        </c:ser>
        <c:ser>
          <c:idx val="1"/>
          <c:order val="1"/>
          <c:tx>
            <c:strRef>
              <c:f>'slajd 5'!$A$3</c:f>
              <c:strCache>
                <c:ptCount val="1"/>
                <c:pt idx="0">
                  <c:v>udziały w CIT i PIT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5'!$B$1:$D$1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5'!$B$3:$D$3</c:f>
              <c:numCache>
                <c:formatCode>General</c:formatCode>
                <c:ptCount val="3"/>
                <c:pt idx="0">
                  <c:v>69</c:v>
                </c:pt>
                <c:pt idx="1">
                  <c:v>79</c:v>
                </c:pt>
                <c:pt idx="2">
                  <c:v>86</c:v>
                </c:pt>
              </c:numCache>
            </c:numRef>
          </c:val>
        </c:ser>
        <c:ser>
          <c:idx val="2"/>
          <c:order val="2"/>
          <c:tx>
            <c:strRef>
              <c:f>'slajd 5'!$A$4</c:f>
              <c:strCache>
                <c:ptCount val="1"/>
                <c:pt idx="0">
                  <c:v>SUBWENCJE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5'!$B$1:$D$1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5'!$B$4:$D$4</c:f>
              <c:numCache>
                <c:formatCode>General</c:formatCode>
                <c:ptCount val="3"/>
                <c:pt idx="0">
                  <c:v>104</c:v>
                </c:pt>
                <c:pt idx="1">
                  <c:v>106</c:v>
                </c:pt>
                <c:pt idx="2">
                  <c:v>117</c:v>
                </c:pt>
              </c:numCache>
            </c:numRef>
          </c:val>
        </c:ser>
        <c:ser>
          <c:idx val="3"/>
          <c:order val="3"/>
          <c:tx>
            <c:strRef>
              <c:f>'slajd 5'!$A$5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5'!$B$1:$D$1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5'!$B$5:$D$5</c:f>
              <c:numCache>
                <c:formatCode>General</c:formatCode>
                <c:ptCount val="3"/>
                <c:pt idx="0">
                  <c:v>104</c:v>
                </c:pt>
                <c:pt idx="1">
                  <c:v>141</c:v>
                </c:pt>
                <c:pt idx="2">
                  <c:v>173</c:v>
                </c:pt>
              </c:numCache>
            </c:numRef>
          </c:val>
        </c:ser>
        <c:ser>
          <c:idx val="4"/>
          <c:order val="4"/>
          <c:tx>
            <c:strRef>
              <c:f>'slajd 5'!$A$6</c:f>
              <c:strCache>
                <c:ptCount val="1"/>
                <c:pt idx="0">
                  <c:v>środki z UE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5'!$B$1:$D$1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5'!$B$6:$D$6</c:f>
              <c:numCache>
                <c:formatCode>General</c:formatCode>
                <c:ptCount val="3"/>
                <c:pt idx="0">
                  <c:v>7</c:v>
                </c:pt>
                <c:pt idx="1">
                  <c:v>35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8760"/>
        <c:axId val="219294184"/>
        <c:axId val="0"/>
      </c:bar3DChart>
      <c:catAx>
        <c:axId val="593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19294184"/>
        <c:crosses val="autoZero"/>
        <c:auto val="1"/>
        <c:lblAlgn val="ctr"/>
        <c:lblOffset val="100"/>
        <c:noMultiLvlLbl val="0"/>
      </c:catAx>
      <c:valAx>
        <c:axId val="21929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93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732076965347211E-2"/>
          <c:y val="1.6270209985713841E-2"/>
          <c:w val="0.94710969161607694"/>
          <c:h val="0.585861689267152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'slajd 6'!$A$2</c:f>
              <c:strCache>
                <c:ptCount val="1"/>
                <c:pt idx="0">
                  <c:v>600 Transport i łączność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6'!$B$1:$D$1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6'!$B$2:$D$2</c:f>
              <c:numCache>
                <c:formatCode>General</c:formatCode>
                <c:ptCount val="3"/>
                <c:pt idx="0">
                  <c:v>36</c:v>
                </c:pt>
                <c:pt idx="1">
                  <c:v>66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'slajd 6'!$A$3</c:f>
              <c:strCache>
                <c:ptCount val="1"/>
                <c:pt idx="0">
                  <c:v>750 Administracja publiczna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6'!$B$1:$D$1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6'!$B$3:$D$3</c:f>
              <c:numCache>
                <c:formatCode>General</c:formatCode>
                <c:ptCount val="3"/>
                <c:pt idx="0">
                  <c:v>18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'slajd 6'!$A$4</c:f>
              <c:strCache>
                <c:ptCount val="1"/>
                <c:pt idx="0">
                  <c:v>801+855+854 Oświata i wychowanie, Żłobki, Edukacyjna opieka wychowawcza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B5CDDBF-E187-41DB-B0A1-C12A0B9E1648}" type="VALUE">
                      <a:rPr lang="en-US" smtClean="0"/>
                      <a:pPr/>
                      <a:t>[WARTOŚĆ]</a:t>
                    </a:fld>
                    <a:r>
                      <a:rPr lang="en-US" dirty="0" smtClean="0"/>
                      <a:t> (134+3+8)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088FE3E-F95D-4F8D-A157-ECF64BE900C7}" type="VALUE">
                      <a:rPr lang="en-US" smtClean="0"/>
                      <a:pPr/>
                      <a:t>[WARTOŚĆ]</a:t>
                    </a:fld>
                    <a:r>
                      <a:rPr lang="en-US" dirty="0" smtClean="0"/>
                      <a:t> (151+3+9)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466B38D-FED1-4993-8A14-393574C2928D}" type="VALUE">
                      <a:rPr lang="en-US" smtClean="0"/>
                      <a:pPr/>
                      <a:t>[WARTOŚĆ]</a:t>
                    </a:fld>
                    <a:r>
                      <a:rPr lang="en-US" dirty="0" smtClean="0"/>
                      <a:t> (166+3+9)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6'!$B$1:$D$1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6'!$B$4:$D$4</c:f>
              <c:numCache>
                <c:formatCode>General</c:formatCode>
                <c:ptCount val="3"/>
                <c:pt idx="0">
                  <c:v>145</c:v>
                </c:pt>
                <c:pt idx="1">
                  <c:v>163</c:v>
                </c:pt>
                <c:pt idx="2">
                  <c:v>178</c:v>
                </c:pt>
              </c:numCache>
            </c:numRef>
          </c:val>
        </c:ser>
        <c:ser>
          <c:idx val="3"/>
          <c:order val="3"/>
          <c:tx>
            <c:strRef>
              <c:f>'slajd 6'!$A$5</c:f>
              <c:strCache>
                <c:ptCount val="1"/>
                <c:pt idx="0">
                  <c:v>852 + 855 Pomoc społeczna, Rodzina (bez Żłobków)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464C12D-3FC6-4A52-81BF-28E322B8F24A}" type="VALUE">
                      <a:rPr lang="en-US" smtClean="0"/>
                      <a:pPr/>
                      <a:t>[WARTOŚĆ]</a:t>
                    </a:fld>
                    <a:r>
                      <a:rPr lang="en-US" smtClean="0"/>
                      <a:t> (27+75)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87EC92-D2E1-41E3-9303-CF3BB65219BE}" type="VALUE">
                      <a:rPr lang="en-US" smtClean="0"/>
                      <a:pPr/>
                      <a:t>[WARTOŚĆ]</a:t>
                    </a:fld>
                    <a:r>
                      <a:rPr lang="en-US" dirty="0" smtClean="0"/>
                      <a:t> (28+78)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B18520C-79ED-4720-BDD5-C692BEA7A1ED}" type="VALUE">
                      <a:rPr lang="en-US" smtClean="0"/>
                      <a:pPr/>
                      <a:t>[WARTOŚĆ]</a:t>
                    </a:fld>
                    <a:r>
                      <a:rPr lang="en-US" dirty="0" smtClean="0"/>
                      <a:t> (30+104)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6'!$B$1:$D$1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6'!$B$5:$D$5</c:f>
              <c:numCache>
                <c:formatCode>General</c:formatCode>
                <c:ptCount val="3"/>
                <c:pt idx="0">
                  <c:v>102</c:v>
                </c:pt>
                <c:pt idx="1">
                  <c:v>106</c:v>
                </c:pt>
                <c:pt idx="2">
                  <c:v>134</c:v>
                </c:pt>
              </c:numCache>
            </c:numRef>
          </c:val>
        </c:ser>
        <c:ser>
          <c:idx val="4"/>
          <c:order val="4"/>
          <c:tx>
            <c:strRef>
              <c:f>'slajd 6'!$A$6</c:f>
              <c:strCache>
                <c:ptCount val="1"/>
                <c:pt idx="0">
                  <c:v>900 Gospodarka komunalna i ochrona środowiska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6'!$B$1:$D$1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6'!$B$6:$D$6</c:f>
              <c:numCache>
                <c:formatCode>General</c:formatCode>
                <c:ptCount val="3"/>
                <c:pt idx="0">
                  <c:v>23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</c:ser>
        <c:ser>
          <c:idx val="5"/>
          <c:order val="5"/>
          <c:tx>
            <c:strRef>
              <c:f>'slajd 6'!$A$7</c:f>
              <c:strCache>
                <c:ptCount val="1"/>
                <c:pt idx="0">
                  <c:v>921 Kultura i ochrona dziedzictwa narodowego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6'!$B$1:$D$1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6'!$B$7:$D$7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17</c:v>
                </c:pt>
              </c:numCache>
            </c:numRef>
          </c:val>
        </c:ser>
        <c:ser>
          <c:idx val="6"/>
          <c:order val="6"/>
          <c:tx>
            <c:strRef>
              <c:f>'slajd 6'!$A$8</c:f>
              <c:strCache>
                <c:ptCount val="1"/>
                <c:pt idx="0">
                  <c:v>926 Kultura fizyczna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08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'slajd 6'!$B$1:$D$1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'slajd 6'!$B$8:$D$8</c:f>
              <c:numCache>
                <c:formatCode>General</c:formatCode>
                <c:ptCount val="3"/>
                <c:pt idx="0">
                  <c:v>19</c:v>
                </c:pt>
                <c:pt idx="1">
                  <c:v>31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294968"/>
        <c:axId val="219295360"/>
        <c:axId val="0"/>
      </c:bar3DChart>
      <c:catAx>
        <c:axId val="21929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19295360"/>
        <c:crosses val="autoZero"/>
        <c:auto val="1"/>
        <c:lblAlgn val="ctr"/>
        <c:lblOffset val="100"/>
        <c:noMultiLvlLbl val="0"/>
      </c:catAx>
      <c:valAx>
        <c:axId val="21929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1929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518598786892264E-3"/>
          <c:y val="0.65958969661639477"/>
          <c:w val="0.99284814012131073"/>
          <c:h val="0.3331306101166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slajd10!$A$2</c:f>
              <c:strCache>
                <c:ptCount val="1"/>
                <c:pt idx="0">
                  <c:v>Wykonany wskaźnik spłaty zobowiązań - %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8000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slajd10!$B$1:$D$1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slajd10!$B$2:$D$2</c:f>
              <c:numCache>
                <c:formatCode>#,##0.00</c:formatCode>
                <c:ptCount val="3"/>
                <c:pt idx="0">
                  <c:v>4.66</c:v>
                </c:pt>
                <c:pt idx="1">
                  <c:v>4.1500000000000004</c:v>
                </c:pt>
                <c:pt idx="2">
                  <c:v>3.77</c:v>
                </c:pt>
              </c:numCache>
            </c:numRef>
          </c:val>
        </c:ser>
        <c:ser>
          <c:idx val="1"/>
          <c:order val="1"/>
          <c:tx>
            <c:strRef>
              <c:f>slajd10!$A$3</c:f>
              <c:strCache>
                <c:ptCount val="1"/>
                <c:pt idx="0">
                  <c:v>Dopuszczalny wskaźnik spłaty zobowiązań -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8000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slajd10!$B$1:$D$1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slajd10!$B$3:$D$3</c:f>
              <c:numCache>
                <c:formatCode>#,##0.00</c:formatCode>
                <c:ptCount val="3"/>
                <c:pt idx="0">
                  <c:v>10.19</c:v>
                </c:pt>
                <c:pt idx="1">
                  <c:v>9.25</c:v>
                </c:pt>
                <c:pt idx="2">
                  <c:v>8.92</c:v>
                </c:pt>
              </c:numCache>
            </c:numRef>
          </c:val>
        </c:ser>
        <c:ser>
          <c:idx val="2"/>
          <c:order val="2"/>
          <c:tx>
            <c:strRef>
              <c:f>slajd10!$A$4</c:f>
              <c:strCache>
                <c:ptCount val="1"/>
                <c:pt idx="0">
                  <c:v>Kwota długu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108000" tIns="18000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Ref>
              <c:f>slajd10!$B$1:$D$1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slajd10!$B$4:$D$4</c:f>
              <c:numCache>
                <c:formatCode>General</c:formatCode>
                <c:ptCount val="3"/>
                <c:pt idx="0">
                  <c:v>145.65</c:v>
                </c:pt>
                <c:pt idx="1">
                  <c:v>167.27</c:v>
                </c:pt>
                <c:pt idx="2">
                  <c:v>212.22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758752"/>
        <c:axId val="220759144"/>
        <c:axId val="0"/>
      </c:bar3DChart>
      <c:catAx>
        <c:axId val="2207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20759144"/>
        <c:crosses val="autoZero"/>
        <c:auto val="1"/>
        <c:lblAlgn val="ctr"/>
        <c:lblOffset val="100"/>
        <c:noMultiLvlLbl val="0"/>
      </c:catAx>
      <c:valAx>
        <c:axId val="22075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2075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847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847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7AD37B9-CBCF-46BA-A048-5B91DD157F25}" type="datetimeFigureOut">
              <a:rPr lang="pl-PL" smtClean="0"/>
              <a:t>2020-06-29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2"/>
            <a:ext cx="2946400" cy="49847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90" y="9429752"/>
            <a:ext cx="2946400" cy="49847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B8BB9A8-2994-47CD-A3AB-8DBE743014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037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778FC18-EE7F-41C9-ACEA-55C96E19DD14}" type="datetimeFigureOut">
              <a:rPr lang="pl-PL" smtClean="0"/>
              <a:t>2020-06-29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9F7AB9D-EF3C-4498-A072-3F4F4D958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377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9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831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4811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625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551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722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699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241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36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61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43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508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95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01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80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274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212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91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493D-C9E8-4F3D-A4F5-F050F700A050}" type="datetime1">
              <a:rPr lang="pl-PL" smtClean="0"/>
              <a:t>2020-06-29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B7C-4037-4750-B6BD-F7FF23717FDB}" type="datetime1">
              <a:rPr lang="pl-PL" smtClean="0"/>
              <a:t>2020-06-29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69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2CD9-FC7A-47BF-A63C-A97CC954FEC8}" type="datetime1">
              <a:rPr lang="pl-PL" smtClean="0"/>
              <a:t>2020-06-29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42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CE73-64C4-48FE-953A-9F695D83CE49}" type="datetime1">
              <a:rPr lang="pl-PL" smtClean="0"/>
              <a:t>2020-06-29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39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0E8F-D838-42C4-B102-D5BE1372ADEF}" type="datetime1">
              <a:rPr lang="pl-PL" smtClean="0"/>
              <a:t>2020-06-29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917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C6-7CB2-466D-A783-DC47DB43BF59}" type="datetime1">
              <a:rPr lang="pl-PL" smtClean="0"/>
              <a:t>2020-06-29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1A9D-5488-4937-B477-D28B1457B8A9}" type="datetime1">
              <a:rPr lang="pl-PL" smtClean="0"/>
              <a:t>2020-06-29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35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EAFC-D5E0-4395-96DB-C9C1D5E09450}" type="datetime1">
              <a:rPr lang="pl-PL" smtClean="0"/>
              <a:t>2020-06-29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52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5D4-57FB-4966-9151-3EFFE2CA7F58}" type="datetime1">
              <a:rPr lang="pl-PL" smtClean="0"/>
              <a:t>2020-06-29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29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FE02-D9B5-4CF3-8B15-ED5C81218186}" type="datetime1">
              <a:rPr lang="pl-PL" smtClean="0"/>
              <a:t>2020-06-29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06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2A9A-3E45-4F4A-A15A-08938478FEE7}" type="datetime1">
              <a:rPr lang="pl-PL" smtClean="0"/>
              <a:t>2020-06-29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91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9A53-CA6E-4EB5-BC97-7951D6E1591B}" type="datetime1">
              <a:rPr lang="pl-PL" smtClean="0"/>
              <a:t>2020-06-29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8252-6B33-4AC8-A28C-B21C193FB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45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78560"/>
            <a:ext cx="10515600" cy="69705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PREZYDENT MIASTA SUWAŁK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62183"/>
            <a:ext cx="10515600" cy="5114781"/>
          </a:xfrm>
          <a:noFill/>
          <a:effectLst/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9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SPRAWOZDANIE Z WYKONANIA</a:t>
            </a:r>
          </a:p>
          <a:p>
            <a:pPr marL="0" indent="0" algn="ctr">
              <a:buNone/>
            </a:pPr>
            <a:r>
              <a:rPr lang="pl-PL" sz="9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 </a:t>
            </a:r>
            <a:r>
              <a:rPr lang="pl-PL" sz="9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MIASTA </a:t>
            </a:r>
            <a:endParaRPr lang="pl-PL" sz="9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9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l-PL" sz="9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pl-PL" sz="9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8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SUWAŁKI 30 CZERWCA 2020 </a:t>
            </a:r>
            <a:r>
              <a:rPr lang="pl-PL" sz="8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1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96" y="2905914"/>
            <a:ext cx="1889408" cy="22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INWESTYCJE I PROJEKTY</a:t>
            </a:r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040328"/>
              </p:ext>
            </p:extLst>
          </p:nvPr>
        </p:nvGraphicFramePr>
        <p:xfrm>
          <a:off x="715108" y="1352549"/>
          <a:ext cx="8667018" cy="5368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0609"/>
                <a:gridCol w="1996409"/>
              </a:tblGrid>
              <a:tr h="114867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Przebudowa drogi wojewódzkiej nr 653 na terenie miasta Suwałki – III etap (przebudowa ul. Sejneńskiej od granic administracyjnych miasta do torów wraz z budową odcinka od ul. Sejneńskiej do ul. Utrata z mostem i tunelem pod torami) 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29 668 625 zł </a:t>
                      </a:r>
                      <a:endParaRPr lang="pl-PL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920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hali sportowo - widowiskowej przy ulicy Zarzecze 26 w Suwałkach 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23 866 409 zł </a:t>
                      </a:r>
                      <a:endParaRPr lang="pl-PL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920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i rozbudowa lotniska lokalnego w Suwałkach (pas startowy</a:t>
                      </a:r>
                      <a:r>
                        <a:rPr lang="pl-PL" sz="16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21 860 549 zł </a:t>
                      </a:r>
                      <a:endParaRPr lang="pl-PL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894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Przebudowa układu komunikacyjnego w ciągu drogi wojewódzkiej nr 655 na terenie miasta Suwałki - V etap (odcinek od ul. Pułaskiego do ul. Północnej) 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17 447 512 zł </a:t>
                      </a:r>
                      <a:endParaRPr lang="pl-PL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920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Rewitalizacja starej łaźni oraz bulwarów nad rzeką Czarna Hańcza 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11 945 299 zł </a:t>
                      </a:r>
                      <a:endParaRPr lang="pl-PL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447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Adaptacja budynku przy ulicy Kościuszki 6 na żłobek 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8 354 263 zł </a:t>
                      </a:r>
                      <a:endParaRPr lang="pl-PL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920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Komendy Miejskiej PSP i jednostki ratowniczo - gaśniczej w Suwałkach 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7 753 742 zł </a:t>
                      </a:r>
                      <a:endParaRPr lang="pl-PL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10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6" y="1027908"/>
            <a:ext cx="2752724" cy="15415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59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INWESTYCJE I PROJEKTY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516" y="1354238"/>
            <a:ext cx="11041284" cy="5367239"/>
          </a:xfrm>
        </p:spPr>
        <p:txBody>
          <a:bodyPr>
            <a:normAutofit/>
          </a:bodyPr>
          <a:lstStyle/>
          <a:p>
            <a:pPr fontAlgn="ctr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jakości kształcenia zawodowego w mieście Suwałki poprzez rozbudowę infrastruktury Zespołu Szkół Technicznych w Suwałkach 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914 692 zł </a:t>
            </a:r>
          </a:p>
          <a:p>
            <a:pPr fontAlgn="ctr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kompleksu boisk wraz z zapleczem sanitarno-szatniowym </a:t>
            </a: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przy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Zespole Szkół Technicznych w Suwałkach 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146 481 zł </a:t>
            </a:r>
          </a:p>
          <a:p>
            <a:pPr fontAlgn="ctr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ulicy Krzywólka 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</a:t>
            </a: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277 419 zł </a:t>
            </a:r>
          </a:p>
          <a:p>
            <a:pPr fontAlgn="ctr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Przebudowa budynku SOK przy ul. Noniewicza 71 w Suwałkach 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781 336 zł </a:t>
            </a:r>
          </a:p>
          <a:p>
            <a:pPr fontAlgn="ctr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Rozbudowa Szkoły Podstawowej nr 4 w Suwałkach  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 zł </a:t>
            </a:r>
          </a:p>
          <a:p>
            <a:pPr fontAlgn="ctr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jakości kształcenia zawodowego w mieście Suwałki </a:t>
            </a: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poprzez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rozbudowę   infrastruktury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Zespołu Szkół nr 6 w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Suwałkach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276 259 zł </a:t>
            </a:r>
          </a:p>
          <a:p>
            <a:pPr fontAlgn="ctr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drogi 5KD za osiedlem Polna w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Suwałkach                                    </a:t>
            </a: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757 216 zł 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11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23" y="2289771"/>
            <a:ext cx="3406777" cy="17613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72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0662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SUWALSKI BUDŻET </a:t>
            </a: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OBYWATELSKI</a:t>
            </a:r>
            <a:endParaRPr 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0259" y="1337067"/>
            <a:ext cx="10620375" cy="4957905"/>
          </a:xfrm>
        </p:spPr>
        <p:txBody>
          <a:bodyPr>
            <a:noAutofit/>
          </a:bodyPr>
          <a:lstStyle/>
          <a:p>
            <a:pPr marL="0" indent="0" algn="ctr">
              <a:buSzPct val="60000"/>
              <a:buNone/>
            </a:pPr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2 569 592 zł </a:t>
            </a:r>
            <a:endParaRPr lang="pl-PL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60000"/>
              <a:buNone/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łącznie </a:t>
            </a:r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na Suwalski Budżet Obywatelski </a:t>
            </a:r>
            <a:endParaRPr lang="pl-PL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Pct val="60000"/>
              <a:buNone/>
            </a:pPr>
            <a:endParaRPr lang="pl-PL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–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zgłoszonych zadań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–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projektów poddanych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60000"/>
              <a:buNone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pod głosowanie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zadań wybranych do realizacji</a:t>
            </a:r>
            <a:endParaRPr lang="pl-PL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12 202 –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ilość oddanych głosów</a:t>
            </a:r>
          </a:p>
          <a:p>
            <a:pPr>
              <a:buSzPct val="60000"/>
              <a:buFont typeface="Wingdings" panose="05000000000000000000" pitchFamily="2" charset="2"/>
              <a:buChar char="Ø"/>
            </a:pPr>
            <a:endParaRPr lang="pl-P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0000"/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0000"/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66291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12</a:t>
            </a:fld>
            <a:endParaRPr lang="pl-PL" dirty="0"/>
          </a:p>
        </p:txBody>
      </p:sp>
      <p:sp>
        <p:nvSpPr>
          <p:cNvPr id="5" name="Strzałka w dół 4"/>
          <p:cNvSpPr/>
          <p:nvPr/>
        </p:nvSpPr>
        <p:spPr>
          <a:xfrm>
            <a:off x="6096000" y="967262"/>
            <a:ext cx="189840" cy="33714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96" y="2263347"/>
            <a:ext cx="2905802" cy="40969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92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1240" y="105103"/>
            <a:ext cx="10092559" cy="116664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SUWALSKI BUDŻET </a:t>
            </a: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OBYWATELSKI </a:t>
            </a:r>
            <a:b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zrealizowane projekty</a:t>
            </a:r>
            <a:endParaRPr lang="pl-PL" sz="28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109163"/>
              </p:ext>
            </p:extLst>
          </p:nvPr>
        </p:nvGraphicFramePr>
        <p:xfrm>
          <a:off x="738554" y="1149330"/>
          <a:ext cx="10925907" cy="5697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0369"/>
                <a:gridCol w="1505538"/>
              </a:tblGrid>
              <a:tr h="58136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Modernizacja boisk Stadionu Miejskiego w Suwałkach (boiska boczne stadionu Miejskiego przy Zarzecze 26)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971 245 zł </a:t>
                      </a:r>
                      <a:endParaRPr lang="pl-PL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695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miejsc postojowych przy wtórniku ulicy Reja od bloku Kowalskiego 23 do bloku Lityńskiego 16 wraz z przebudową chodników oraz wykonaniem dodatkowej infrastruktury w otoczeniu istniejących garaży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961 201 zł </a:t>
                      </a:r>
                      <a:endParaRPr lang="pl-PL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521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bezpieczeństwa mieszkańców Osiedla poprzez wykonanie nowego oświetlenia terenu przy ul. Marii Skłodowskiej- Curie i Emilii Plater w Suwałkach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149 649 zł </a:t>
                      </a:r>
                      <a:endParaRPr lang="pl-PL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46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Utwardzenie nawierzchni żwirowej ul. Dąbrówka w Suwałkach (ul. Dąbrówka)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116 639 zł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136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Utwardzenie nawierzchni parkingu przy zbiegu ulic Reja i Lityńskiego (pomiędzy garażami  i blokiem Lityńskiego)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95 000 zł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47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Olimpijskie parkingi- bezpiecznie, zielono, komfortowo (Wojska Polskiego)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93 924 zł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521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Odtworzenie orłów posadowionych na słupach zabytkowej bramy wjazdowej do dawnych koszar przy ul. Gen. K. Pułaskiego w Suwałkach (ul. Gen. K. Pułaskiego)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88 382 zł </a:t>
                      </a:r>
                      <a:endParaRPr lang="pl-PL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87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„Szkoła cukrzycy”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zł </a:t>
                      </a:r>
                      <a:endParaRPr lang="pl-PL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87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Suwalski Fan Club Bluesa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20 000 zł </a:t>
                      </a:r>
                      <a:endParaRPr lang="pl-PL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87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Piknik olimpijski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18 932 zł </a:t>
                      </a:r>
                      <a:endParaRPr lang="pl-PL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87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„Śpiewajmy łącząc pokolenia”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18 635 zł </a:t>
                      </a:r>
                      <a:endParaRPr lang="pl-PL" sz="1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87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Biało Niebieskie Miasto</a:t>
                      </a:r>
                      <a:endParaRPr lang="pl-PL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l-PL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15 986 zł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13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434965"/>
            <a:ext cx="2371725" cy="14230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33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14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17269"/>
              </p:ext>
            </p:extLst>
          </p:nvPr>
        </p:nvGraphicFramePr>
        <p:xfrm>
          <a:off x="704194" y="483473"/>
          <a:ext cx="11014839" cy="6394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2256"/>
                <a:gridCol w="514350"/>
                <a:gridCol w="5318233"/>
              </a:tblGrid>
              <a:tr h="422855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2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DROGI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pl-PL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KOMUNIKACJA MIEJSKA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29"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endParaRPr lang="pl-PL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l-PL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pl-PL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307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24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9 044 574 zł </a:t>
                      </a:r>
                      <a:r>
                        <a:rPr lang="pl-PL" sz="24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łączne wydatki na bieżące utrzymanie dróg w mieście</a:t>
                      </a:r>
                      <a:endParaRPr lang="pl-PL" sz="24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endParaRPr lang="pl-PL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24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10 966 041 zł </a:t>
                      </a:r>
                      <a:r>
                        <a:rPr lang="pl-PL" sz="24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łączny koszt komunikacji miejskiej</a:t>
                      </a:r>
                      <a:endParaRPr lang="pl-PL" sz="24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945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2 033 003 zł</a:t>
                      </a:r>
                      <a:r>
                        <a:rPr lang="pl-PL" sz="16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na remonty dróg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8 294 332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łączne wydatki z budżetu na komunikację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miejską (łącznie z gminą)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10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63,96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koszt naprawy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m²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dziury zimą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7 659 000 zł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dopłata miasta do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komunikacji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535 194 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dopłata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gminy do komunikacji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814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66,88 zł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koszt naprawy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m² dziury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latem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1 360 124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liczba przejechanych km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945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197 770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na remonty chodników, placów, zatok autobusowych i parkingów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8,06</a:t>
                      </a:r>
                      <a:r>
                        <a:rPr lang="pl-PL" sz="16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koszt 1 przejechanego kilometra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945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299 259 zł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wydatki na malowanie oznakowania poziomego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3 110 000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liczba przewiezionych pasażerów autobusami komunikacji miejskiej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10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29 821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na znaki pionowe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ilość przystanków miejskich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10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294 196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na sygnalizację świetlną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10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43 460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koszty remontów wiat i przystanków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6794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168 094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na strefę płatnego parkowania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5" marR="9515" marT="9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trzałka w dół 2"/>
          <p:cNvSpPr/>
          <p:nvPr/>
        </p:nvSpPr>
        <p:spPr>
          <a:xfrm>
            <a:off x="2828925" y="904875"/>
            <a:ext cx="242521" cy="37294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18" y="5106894"/>
            <a:ext cx="2890207" cy="16277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trzałka w dół 6"/>
          <p:cNvSpPr/>
          <p:nvPr/>
        </p:nvSpPr>
        <p:spPr>
          <a:xfrm>
            <a:off x="7506697" y="904875"/>
            <a:ext cx="242521" cy="37294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3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15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09790"/>
              </p:ext>
            </p:extLst>
          </p:nvPr>
        </p:nvGraphicFramePr>
        <p:xfrm>
          <a:off x="536712" y="336331"/>
          <a:ext cx="11083788" cy="6230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5255"/>
                <a:gridCol w="345408"/>
                <a:gridCol w="5953125"/>
              </a:tblGrid>
              <a:tr h="8733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OŚWIETLENIE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</a:t>
                      </a:r>
                      <a:r>
                        <a:rPr lang="pl-PL" sz="2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MIESZKANIOWA</a:t>
                      </a:r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2999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24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1 806 048 zł </a:t>
                      </a:r>
                      <a:r>
                        <a:rPr lang="pl-PL" sz="24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bieżące na utrzymanie oświetlenia w mieście</a:t>
                      </a:r>
                      <a:endParaRPr lang="pl-PL" sz="24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l-PL" sz="24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24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15 508 863 zł </a:t>
                      </a:r>
                      <a:r>
                        <a:rPr lang="pl-PL" sz="24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łączne wydatki na gospodarkę mieszkaniową</a:t>
                      </a:r>
                      <a:endParaRPr lang="pl-PL" sz="24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854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1 325 135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koszty energii – oświetlenie ulic i placów, sygnalizacja, monitoring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12 839 008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łączne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utrzymanie zasobów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komunalnych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854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420 039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na konserwację oświetlenia ulicznego 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2 432 663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remonty budynków komunalnych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854">
                <a:tc>
                  <a:txBody>
                    <a:bodyPr/>
                    <a:lstStyle/>
                    <a:p>
                      <a:pPr algn="l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305,00 zł</a:t>
                      </a:r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najwyższy czynsz w lokalu komunalnym (6,10 zł x 50 m</a:t>
                      </a:r>
                      <a:r>
                        <a:rPr lang="pl-PL" sz="160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854">
                <a:tc>
                  <a:txBody>
                    <a:bodyPr/>
                    <a:lstStyle/>
                    <a:p>
                      <a:pPr algn="l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184,50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najniższy czynsz w lokalu komunalnym (3,69 zł x 50 m</a:t>
                      </a:r>
                      <a:r>
                        <a:rPr lang="pl-PL" sz="160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854">
                <a:tc>
                  <a:txBody>
                    <a:bodyPr/>
                    <a:lstStyle/>
                    <a:p>
                      <a:pPr algn="l" fontAlgn="ctr"/>
                      <a:endParaRPr lang="pl-PL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70,86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czynsz w lokalu socjalnym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zł x</a:t>
                      </a:r>
                      <a:r>
                        <a:rPr lang="pl-PL" sz="16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38,3m</a:t>
                      </a:r>
                      <a:r>
                        <a:rPr lang="pl-PL" sz="160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trzałka w dół 3"/>
          <p:cNvSpPr/>
          <p:nvPr/>
        </p:nvSpPr>
        <p:spPr>
          <a:xfrm>
            <a:off x="2768111" y="962025"/>
            <a:ext cx="285750" cy="33337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7769914" y="962024"/>
            <a:ext cx="285750" cy="3333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8" y="4047058"/>
            <a:ext cx="4054604" cy="2519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50" y="1699037"/>
            <a:ext cx="2170614" cy="1447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96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61925" y="180976"/>
            <a:ext cx="11725275" cy="5723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8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OCHRONA ŚRODOWISKA I GOSPODARKA KOMUNALNA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SzPct val="60000"/>
            </a:pP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SzPct val="60000"/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19 816 469 zł </a:t>
            </a:r>
            <a:r>
              <a:rPr lang="pl-PL" sz="24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wydatki bieżące na ochronę środowiska</a:t>
            </a:r>
          </a:p>
          <a:p>
            <a:pPr marL="126900" indent="-342900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663 661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wydatki na system gospodarki odpadami</a:t>
            </a:r>
          </a:p>
          <a:p>
            <a:pPr marL="126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124,13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roczny koszt zagospodarowania, odbioru i unieszkodliwiania odpadów na 1 mieszkańca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6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22 753 ton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ilość odpadów komunalnych odebranych od mieszkańców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6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326 kg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roczna ilość odpadów wytwarzanych przez 1 mieszkańca (40 kg więcej niż w 2018 r.)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6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5 594 254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wydatki bieżące na utrzymanie czystości  i zieleni w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mieście</a:t>
            </a:r>
            <a:endParaRPr lang="pl-PL" sz="16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6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24 513 zł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wydatki na nasadzenia drzew</a:t>
            </a:r>
            <a:endParaRPr lang="pl-PL" sz="16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6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754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wydatki na nasadzenia kwiatów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6900" indent="-342900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1 100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koszt posadzenia drzewa z roczną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pielęgnacją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6900" indent="-342900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koszt utworzenia 1 m</a:t>
            </a:r>
            <a:r>
              <a:rPr lang="pl-PL" sz="16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trawnika</a:t>
            </a:r>
          </a:p>
          <a:p>
            <a:pPr marL="126900" indent="-342900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543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531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wydatki na schronisko dla zwierząt</a:t>
            </a:r>
            <a:endParaRPr lang="pl-PL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16</a:t>
            </a:fld>
            <a:endParaRPr lang="pl-PL" dirty="0"/>
          </a:p>
        </p:txBody>
      </p:sp>
      <p:sp>
        <p:nvSpPr>
          <p:cNvPr id="4" name="Strzałka w dół 3"/>
          <p:cNvSpPr/>
          <p:nvPr/>
        </p:nvSpPr>
        <p:spPr>
          <a:xfrm>
            <a:off x="5729287" y="1143000"/>
            <a:ext cx="295275" cy="43815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326406"/>
            <a:ext cx="3781426" cy="22125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57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17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70690"/>
              </p:ext>
            </p:extLst>
          </p:nvPr>
        </p:nvGraphicFramePr>
        <p:xfrm>
          <a:off x="293825" y="170130"/>
          <a:ext cx="11651432" cy="8446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9687"/>
                <a:gridCol w="5941745"/>
              </a:tblGrid>
              <a:tr h="10662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OŚWIATA, WYCHOWANIE I OPIEKA NAD DZIECKIEM DO LAT 3</a:t>
                      </a:r>
                      <a:endParaRPr lang="pl-PL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67132">
                <a:tc gridSpan="2"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pl-PL" sz="24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156</a:t>
                      </a:r>
                      <a:r>
                        <a:rPr lang="pl-PL" sz="24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715 371 zł </a:t>
                      </a:r>
                      <a:r>
                        <a:rPr lang="pl-PL" sz="24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łączne wydatki bieżące na utrzymanie oświaty, </a:t>
                      </a:r>
                      <a:r>
                        <a:rPr lang="pl-PL" sz="24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wychowanie </a:t>
                      </a:r>
                      <a:r>
                        <a:rPr lang="pl-PL" sz="24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opiekę nad dzieckiem do lat 3</a:t>
                      </a:r>
                      <a:endParaRPr lang="pl-PL" sz="24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l-PL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5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5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62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liczba szkół, placówek i przedszkoli publicznych prowadzonych przez Miasto Suwałki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pl-PL" sz="1600" b="1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772 890</a:t>
                      </a: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zł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środki własne miasta przeznaczone na bieżące finansowanie oświaty, edukacji i opieki nad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dzieckiem (ponad subwencję</a:t>
                      </a:r>
                      <a:r>
                        <a:rPr lang="pl-PL" sz="16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oświatową oraz dotacje i inne środki zewnętrzne)</a:t>
                      </a:r>
                      <a:endParaRPr lang="pl-PL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5618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liczba szkół i placówek publicznych prowadzonych przez inne podmioty, a dotowanych przez Miasto Suwałki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  <a:r>
                        <a:rPr lang="pl-PL" sz="16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liczba miejsc w żłobku miejskim</a:t>
                      </a:r>
                      <a:endParaRPr lang="pl-PL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3275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liczba szkół, przeszkoli niepublicznych i punktów przedszkolnych dotowanych przez Miasto Suwałki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</a:t>
                      </a:r>
                      <a:r>
                        <a:rPr lang="pl-PL" sz="16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liczba miejsc w niepublicznych żłobkach i klubach dziecięcych</a:t>
                      </a: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875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11 937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liczba uczniów/słuchaczy w publicznych placówkach, szkołach i przedszkolach prowadzonych przez Miasto Suwałki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2 028 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liczba miejsc w publicznych przedszkolach i oddziałach przedszkolnych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liczba miejsc w przedszkolach niepublicznych</a:t>
                      </a:r>
                      <a:endParaRPr lang="pl-PL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pl-P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393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2 716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średniomiesięczna liczba uczniów/słuchaczy w szkołach i przedszkolach prowadzonych przez inne podmioty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52 675 555 zł</a:t>
                      </a:r>
                      <a:r>
                        <a:rPr lang="pl-PL" sz="16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wydatki bieżące na szkoły podstawowe publiczne oraz dotacja na szkoły podstawowe prowadzone przez inne podmioty</a:t>
                      </a:r>
                      <a:endParaRPr lang="pl-PL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pl-P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32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831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pl-PL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03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trzałka w dół 4"/>
          <p:cNvSpPr/>
          <p:nvPr/>
        </p:nvSpPr>
        <p:spPr>
          <a:xfrm>
            <a:off x="6105525" y="838200"/>
            <a:ext cx="248383" cy="3429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6" y="1000125"/>
            <a:ext cx="2649554" cy="13174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83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18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38175" y="353110"/>
            <a:ext cx="1027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OŚWIATA, WYCHOWANIE I OPIEKA NAD DZIECKIEM DO LAT 3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67116"/>
              </p:ext>
            </p:extLst>
          </p:nvPr>
        </p:nvGraphicFramePr>
        <p:xfrm>
          <a:off x="621700" y="1223158"/>
          <a:ext cx="7988900" cy="579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843"/>
                <a:gridCol w="7551057"/>
              </a:tblGrid>
              <a:tr h="1237936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5 874 118 zł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wydatki bieżące na  gimnazja publiczne oraz dotacja na gimnazja prowadzone przez inne podmioty</a:t>
                      </a:r>
                      <a:endParaRPr lang="pl-PL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600" b="1" u="none" strike="noStrike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15 090 639 zł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wydatki bieżące na licea publiczne oraz dotacja na licea prowadzone przez inne podmioty</a:t>
                      </a:r>
                      <a:endParaRPr lang="pl-PL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pl-PL" sz="16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303 007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wydatki bieżące na żłobek miejski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8493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293 858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stypendia za szczególne osiągnięcia w nauce i/lub sporcie, w tym wydatki na realizację programu „Zdolny Suwalczanin”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8493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28 365 064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wydatki bieżące na  przedszkola publiczne oraz dotacja na przedszkola prowadzone przez inne podmioty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1064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20 927 813 zł</a:t>
                      </a:r>
                      <a:r>
                        <a:rPr lang="pl-PL" sz="16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wydatki bieżące na szkolnictwo zawodowe publiczne oraz dotacja na szkoły zawodowe prowadzone przez inne podmioty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4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21 413 248 zł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dotacja miasta dla szkół i przedszkoli prowadzonych przez inne podmioty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2" marR="6312" marT="63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1" y="1628774"/>
            <a:ext cx="3009900" cy="16911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74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19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0" y="288028"/>
            <a:ext cx="11820525" cy="609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SzPct val="60000"/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SzPct val="60000"/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985 750 zł</a:t>
            </a:r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wydatki bieżące na sport</a:t>
            </a:r>
            <a:endParaRPr lang="pl-PL" sz="24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5 477 160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wydatki bieżące na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Aquapark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255 252 osób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liczba użytkowników Aquaparku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5 677 159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wydatki bieżące na Ośrodek Sportu i Rekreacji (bez Aquaparku)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224 578 osób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liczba użytkowników hali sportowej </a:t>
            </a: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SzPct val="60000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l-PL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OSiR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oraz stadionu piłkarskiego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29 502 osób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liczba użytkowników pływalni krytej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1 960 179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wydatki bieżące na Stadion Piłkarski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Eurocamping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4 338 osób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liczba korzystających z Eurocampingu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1 082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liczba camperów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2 794 893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wydatki na nagrody i stypendia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sportowe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1 212 610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dotacje dla klubów sportowych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269 806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wydatki bieżące na współzawodnictwo sportowe szkół (w tym w ramach Miejskiej Rywalizacji Sportowej)</a:t>
            </a:r>
            <a:endParaRPr lang="pl-PL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5815011" y="796239"/>
            <a:ext cx="245819" cy="36434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98" y="2699942"/>
            <a:ext cx="4676902" cy="19832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90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5505" y="2745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Porównanie pierwotnego planu dochodów i wydatków z planem na koniec roku 2019 i faktycznym wykonaniem (w mln zł)</a:t>
            </a:r>
            <a:endParaRPr 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142786"/>
              </p:ext>
            </p:extLst>
          </p:nvPr>
        </p:nvGraphicFramePr>
        <p:xfrm>
          <a:off x="397043" y="1455821"/>
          <a:ext cx="11454062" cy="540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92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20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3966"/>
              </p:ext>
            </p:extLst>
          </p:nvPr>
        </p:nvGraphicFramePr>
        <p:xfrm>
          <a:off x="129209" y="79512"/>
          <a:ext cx="11837503" cy="6817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4611"/>
                <a:gridCol w="828281"/>
                <a:gridCol w="5504611"/>
              </a:tblGrid>
              <a:tr h="4370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U L T U R A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978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28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24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7 377 381 zł - łączne wydatki na kulturę</a:t>
                      </a:r>
                      <a:endParaRPr lang="pl-PL" sz="2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3890">
                <a:tc>
                  <a:txBody>
                    <a:bodyPr/>
                    <a:lstStyle/>
                    <a:p>
                      <a:pPr algn="l" fontAlgn="ctr"/>
                      <a:endParaRPr lang="pl-PL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51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10 783 385 zł - środki przekazane na działalność Suwalskiego Ośrodka Kultury, w tym m.in:</a:t>
                      </a:r>
                      <a:endParaRPr lang="pl-PL" sz="18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8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2 979 133 zł - środki przekazane na działalność Biblioteki Publicznej im. Marii Konopnickiej, w tym m.in:</a:t>
                      </a:r>
                      <a:endParaRPr lang="pl-PL" sz="18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568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6 511 496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dotacja na bieżącą działalność  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2 480 583 zł</a:t>
                      </a:r>
                      <a:r>
                        <a:rPr lang="pl-PL" sz="16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dotacja na bieżącą działalność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568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1 000 000 zł</a:t>
                      </a:r>
                      <a:r>
                        <a:rPr lang="pl-PL" sz="16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dofinansowanie Suwalskiego Blues Festival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objęcie działalnością biblioteki mieszkańców Powiatu Suwalskiego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568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46 247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organizacja Jarmarku Świątecznego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270 000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wydanie DwuTygodnika Suwalskiego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568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76 891 zł</a:t>
                      </a:r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koncert „Powitanie Lata”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50 000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zakup nowości wydawniczych dla Biblioteki Publicznej 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550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2 781 336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wkład własny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modernizacji budynku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SOK-u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 ul. Noniewicza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34 100 zł</a:t>
                      </a:r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wkład własny do 4 projektów współfinansowanych z programów MKiDN m.in. „Babcie nie boją się e-myszki”, „Syberia niejedno ma imię”, „Mosty historii”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568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151 785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wkład własny do projektów realizowanych ze środków MKiDN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94 450 zł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księga jubileuszowa na 300-lecie Miasta Suwałk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trzałka w dół 3"/>
          <p:cNvSpPr/>
          <p:nvPr/>
        </p:nvSpPr>
        <p:spPr>
          <a:xfrm>
            <a:off x="4419600" y="1009651"/>
            <a:ext cx="226541" cy="32219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7219950" y="1009650"/>
            <a:ext cx="234398" cy="32219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61925"/>
            <a:ext cx="2667000" cy="1333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01" y="4789654"/>
            <a:ext cx="2457450" cy="13703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15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60904" y="6362849"/>
            <a:ext cx="3631096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21</a:t>
            </a:fld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338065"/>
              </p:ext>
            </p:extLst>
          </p:nvPr>
        </p:nvGraphicFramePr>
        <p:xfrm>
          <a:off x="298173" y="371474"/>
          <a:ext cx="11618845" cy="612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5704"/>
                <a:gridCol w="1364273"/>
                <a:gridCol w="48868"/>
              </a:tblGrid>
              <a:tr h="4555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U L T U R A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82353"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2001">
                <a:tc>
                  <a:txBody>
                    <a:bodyPr/>
                    <a:lstStyle/>
                    <a:p>
                      <a:pPr marL="0" marR="0" lvl="0" indent="0" algn="just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u="none" strike="noStrike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18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8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956 976 zł - środki przekazane na działalność </a:t>
                      </a:r>
                      <a:r>
                        <a:rPr lang="pl-PL" sz="18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35 894 zł</a:t>
                      </a:r>
                      <a:r>
                        <a:rPr lang="pl-PL" sz="18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środki na dofinansowanie              Muzeum</a:t>
                      </a:r>
                      <a:r>
                        <a:rPr lang="pl-PL" sz="180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Okręgowego w Suwałkach, w tym m.in.:</a:t>
                      </a:r>
                      <a:r>
                        <a:rPr lang="pl-PL" sz="18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pl-PL" sz="180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prac remontowych i konserwatorskich </a:t>
                      </a:r>
                    </a:p>
                    <a:p>
                      <a:pPr marL="0" marR="0" lvl="0" indent="0" algn="just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zabytków</a:t>
                      </a:r>
                      <a:endParaRPr lang="pl-PL" sz="1800" b="1" i="0" u="none" strike="noStrike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endParaRPr lang="pl-PL"/>
                    </a:p>
                  </a:txBody>
                  <a:tcPr marL="8552" marR="8552" marT="85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284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2 667 817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dotacja na bieżącą działalność 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284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7 750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dotacja na organizację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„Widowiska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historycznego – Suwałki w drodze do Niepodległej” 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50464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54 275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wkład własny do trzech projektów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współfinansowanych</a:t>
                      </a: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środków MKiDN m.in. „Powiększenie kolekcji polskiego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malarstwa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monachijskiego o obraz Ludwika Kurelli W małym miasteczku” 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284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49 315 zł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mural z okazji 100 rocznicy odzyskania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niepodległości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przez Suwałki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284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110 383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wydawnictwo „Suwalski Słownik Biograficzny”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284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21 240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zakup obrazu Kazimierza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Górskiego</a:t>
                      </a: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„Widok na kościół w Suwałkach”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2" marR="8552" marT="85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trzałka w dół 3"/>
          <p:cNvSpPr/>
          <p:nvPr/>
        </p:nvSpPr>
        <p:spPr>
          <a:xfrm>
            <a:off x="5050448" y="947735"/>
            <a:ext cx="224937" cy="3333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6629400" y="947736"/>
            <a:ext cx="238125" cy="3333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94" y="2743397"/>
            <a:ext cx="3931124" cy="24191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55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22</a:t>
            </a:fld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94081"/>
              </p:ext>
            </p:extLst>
          </p:nvPr>
        </p:nvGraphicFramePr>
        <p:xfrm>
          <a:off x="556591" y="367746"/>
          <a:ext cx="11241157" cy="6322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7302"/>
                <a:gridCol w="931232"/>
                <a:gridCol w="5082623"/>
              </a:tblGrid>
              <a:tr h="10187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TURYSTYKA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PROMOCJA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761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24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311 836 zł - łączne bieżące wydatki na turystykę</a:t>
                      </a:r>
                      <a:endParaRPr lang="pl-PL" sz="2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2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24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376 544 zł - łączne wydatki na promocję</a:t>
                      </a:r>
                      <a:endParaRPr lang="pl-PL" sz="2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761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155 757 zł</a:t>
                      </a:r>
                      <a:r>
                        <a:rPr lang="pl-PL" sz="16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dofinansowanie przyznane organizacjom pozarządowym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r>
                        <a:rPr lang="pl-PL" sz="1600" b="1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103</a:t>
                      </a: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zł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–zakup</a:t>
                      </a:r>
                      <a:r>
                        <a:rPr lang="pl-PL" sz="16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usług, min.: usługi promowania miasta, organizacja forum biznesowego, „Stacja Pogodne Suwałki</a:t>
                      </a:r>
                      <a:endParaRPr lang="pl-PL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761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78 000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organizacja Międzynarodowego Konkursu Kulinarnego „Sąsiedzi przy stole”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pl-PL" sz="1600" b="1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148</a:t>
                      </a:r>
                      <a:r>
                        <a:rPr lang="pl-PL" sz="160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zakup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materiałów promocyjnych, min.: gadżetów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logo Pogodne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Suwałki, statuetek Włóczni Jaćwingów, zestawów upominkowych,</a:t>
                      </a:r>
                      <a:r>
                        <a:rPr lang="pl-PL" sz="16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kalendarzy, flag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761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24 843 zł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wydatki związane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organizacją ekspozycji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Miasta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Suwałki na krajowych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zagranicznych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targach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turystycznych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pl-PL" sz="1600" b="1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</a:t>
                      </a:r>
                      <a:r>
                        <a:rPr lang="pl-PL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nagrody w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konkursie, min.: na najlepszą pracę dyplomową,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„Jest taki świąteczny czas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…”, logo 300- </a:t>
                      </a:r>
                      <a:r>
                        <a:rPr lang="pl-PL" sz="16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lecia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Miasta Suwałk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7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trzałka w dół 4"/>
          <p:cNvSpPr/>
          <p:nvPr/>
        </p:nvSpPr>
        <p:spPr>
          <a:xfrm>
            <a:off x="2943225" y="1068706"/>
            <a:ext cx="257175" cy="35051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8486775" y="1068706"/>
            <a:ext cx="276225" cy="38861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8" y="4725128"/>
            <a:ext cx="2559422" cy="19963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57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23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1886" y="210538"/>
            <a:ext cx="11800114" cy="6737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DOFINANSOWANIE PRZYZNANE ORGANIZACJOM POZARZĄDOWYM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566 519 ZŁ </a:t>
            </a:r>
            <a:endParaRPr lang="pl-PL" sz="24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1 212 610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Wspieranie i upowszechnianie sportu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906 000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Ośrodek Profilaktyki i Wsparcia dla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Osób Nietrzeźwych, Uzależnionych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 Bezdomnych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531 208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Przeciwdziałanie uzależnieniom i patologiom społecznym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177 927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Działania na rzecz osób starszych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155 757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Turystyka, krajoznawstwo oraz wypoczynek dzieci i młodzieży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120 000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Centrum Wspierania Organizacji Pozarządowych i Złota Rączka dla seniora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164 514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Kultura, sztuka, ochrona dóbr kultury i dziedzictwa narodowego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60 000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Pomoc społeczna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81 870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Ochrona i promocja zdrowia oraz działalność na rzecz osób niepełnosprawnych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40 000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Nauka, edukacja, oświata i wychowanie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19 923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Ekologia i ochrona zwierząt oraz dziedzictwa przyrodniczego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17 366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Rewitalizacja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10 000 zł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Klub Rodzica</a:t>
            </a:r>
            <a:endParaRPr lang="pl-PL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19" y="808419"/>
            <a:ext cx="3199481" cy="19347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trzałka w dół 3"/>
          <p:cNvSpPr/>
          <p:nvPr/>
        </p:nvSpPr>
        <p:spPr>
          <a:xfrm>
            <a:off x="5870546" y="1125414"/>
            <a:ext cx="281354" cy="50409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24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95909"/>
              </p:ext>
            </p:extLst>
          </p:nvPr>
        </p:nvGraphicFramePr>
        <p:xfrm>
          <a:off x="211015" y="321369"/>
          <a:ext cx="11729755" cy="6574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6628"/>
                <a:gridCol w="2117717"/>
                <a:gridCol w="4295410"/>
              </a:tblGrid>
              <a:tr h="12770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POMOC SPOŁECZNA I POMOC RODZINIE </a:t>
                      </a:r>
                    </a:p>
                    <a:p>
                      <a:pPr algn="ctr" fontAlgn="ctr"/>
                      <a:endParaRPr lang="pl-PL" sz="28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l-PL" sz="28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139 469 177 zł - łączne wydatki</a:t>
                      </a:r>
                      <a:endParaRPr lang="pl-PL" sz="2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3283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29 898 721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na pomoc społeczną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1 790 000 zł</a:t>
                      </a:r>
                      <a:r>
                        <a:rPr lang="pl-PL" sz="160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dopłata do wyżywienia uczniów w szkołach, przedszkolach, żłobku, osobom chorym oraz niepełnosprawnym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472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3 586 osób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liczba osób korzystających </a:t>
                      </a:r>
                      <a:endParaRPr lang="pl-PL" sz="1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z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pomocy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społecznej (1</a:t>
                      </a:r>
                      <a:r>
                        <a:rPr lang="pl-PL" sz="16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803 rodzin)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13 148 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liczba dzieci, które otrzymały świadczenie 500+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liczba dzieci korzystających z dopłat do wyżywienia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723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8 799 336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roczny koszt funkcjonowania DPS KALINA wraz z Domem Dziennego Pobytu „Kalinka”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106 517 868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na pomoc rodzinie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095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3 370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średni miesięczny koszt utrzymania mieszkańca w DPS KALINA 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60 160 522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wydatki na świadczenia wychowawcze „500+”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283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1 553 498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roczny koszt funkcjonowania Placówki Opiekuńczo-Wychowawczej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350 000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dofinansowanie Szpitala Wojewódzkiego im. L. Rydygiera w Suwałkach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686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4 337,70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średni miesięczny wydatek na utrzymanie dziecka w Placówce Opiekuńczo-Wychowawczej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2 354 382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Program „Suwalska Karta Mieszkańca”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3134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285 763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koszt transportu osób </a:t>
                      </a:r>
                      <a:r>
                        <a:rPr lang="pl-PL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niepełnosprawnych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(12 856 osób)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26 107 osób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liczba mieszkańców Suwałk, którym wydano Suwalską Kartę Mieszkańca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095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1 420 000 zł </a:t>
                      </a:r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dofinansowanie Powiatowego Urzędu Pracy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8" marR="7238" marT="72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09" y="1595373"/>
            <a:ext cx="3034782" cy="7942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trzałka w dół 3"/>
          <p:cNvSpPr/>
          <p:nvPr/>
        </p:nvSpPr>
        <p:spPr>
          <a:xfrm>
            <a:off x="6060831" y="832338"/>
            <a:ext cx="222738" cy="36341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1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25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8843" y="208722"/>
            <a:ext cx="11636573" cy="516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8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BEZPIECZEŃSTWO </a:t>
            </a:r>
            <a:endParaRPr lang="pl-PL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489 643 zł - łączne wydatki na bezpieczeństwo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281 219 zł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wydatki na utrzymanie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Straży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Pożarnej i budowę nowej komendy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1 183 533 zł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utrzymanie Straży Miejskiej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pl-PL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liczba strażników miejskich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4 758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interwencje Straży Miejskiej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84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zabezpieczonych imprez rekreacyjno-sportowych, masowych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2 255 zł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miesięczne utrzymanie monitoringu</a:t>
            </a:r>
            <a:endParaRPr lang="pl-PL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5876925" y="1285875"/>
            <a:ext cx="247650" cy="35242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951797"/>
            <a:ext cx="2847975" cy="16097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399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335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długu (w mln zł) oraz indywidulany wskaźnik spłaty zadłużenia miasta Suwałki w latach 2017 – 2019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338974"/>
              </p:ext>
            </p:extLst>
          </p:nvPr>
        </p:nvGraphicFramePr>
        <p:xfrm>
          <a:off x="275573" y="1515649"/>
          <a:ext cx="11674257" cy="524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0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05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PREZYDENT MIASTA SUWAŁK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62183"/>
            <a:ext cx="10515600" cy="5114781"/>
          </a:xfrm>
          <a:noFill/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 </a:t>
            </a:r>
            <a:endParaRPr lang="pl-PL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7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27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96" y="2905914"/>
            <a:ext cx="1889408" cy="22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Dochody i wydatki miasta Suwałki w latach 2017 – 2019 </a:t>
            </a:r>
            <a:b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mln zł)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601001"/>
              </p:ext>
            </p:extLst>
          </p:nvPr>
        </p:nvGraphicFramePr>
        <p:xfrm>
          <a:off x="838200" y="1465545"/>
          <a:ext cx="10515600" cy="519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88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Dynamika zmian dochodów i wydatków (bieżących i majątkowych) w latach 2017 – 2019 (w mln zł)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901546"/>
              </p:ext>
            </p:extLst>
          </p:nvPr>
        </p:nvGraphicFramePr>
        <p:xfrm>
          <a:off x="838200" y="1825624"/>
          <a:ext cx="10515600" cy="494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64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89186"/>
            <a:ext cx="10515600" cy="111409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SKĄD SIĘ BIORĄ PIENIĄDZE W NASZYM BUDŻECIE</a:t>
            </a: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1494" y="945930"/>
            <a:ext cx="11817752" cy="578548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sz="3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524 097 756 zł</a:t>
            </a:r>
          </a:p>
          <a:p>
            <a:pPr marL="0" indent="0" algn="ctr">
              <a:buNone/>
            </a:pPr>
            <a:r>
              <a:rPr lang="pl-PL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ŁĄCZNE DOCHODY MIASTA</a:t>
            </a:r>
            <a:r>
              <a:rPr lang="pl-PL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endParaRPr lang="pl-PL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r>
              <a:rPr lang="pl-P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699 005 zł </a:t>
            </a:r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22,55</a:t>
            </a:r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subwencje 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endParaRPr lang="pl-P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173 677 489 zł </a:t>
            </a:r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(33,56%) 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dotacje</a:t>
            </a:r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 realizację projektów współfinansowanych z UE – 38 134 505 zł)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endParaRPr lang="pl-P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</a:t>
            </a:r>
            <a:r>
              <a:rPr lang="pl-P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721 262 zł </a:t>
            </a:r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45,16%) 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dochody własne </a:t>
            </a:r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(wpływy z podatków i opłat –78 868 977 zł, </a:t>
            </a:r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dochody z mienia komunalnego – 31 482 343 zł, </a:t>
            </a:r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ze sprzedaży 158 mieszkań – 9 353 235 zł, </a:t>
            </a:r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udziały w podatkach – 85 996 061 zł, inne dochody – 37 373 881 zł</a:t>
            </a:r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66291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5</a:t>
            </a:fld>
            <a:endParaRPr lang="pl-PL" dirty="0"/>
          </a:p>
        </p:txBody>
      </p:sp>
      <p:sp>
        <p:nvSpPr>
          <p:cNvPr id="15" name="Strzałka w dół 14"/>
          <p:cNvSpPr/>
          <p:nvPr/>
        </p:nvSpPr>
        <p:spPr>
          <a:xfrm>
            <a:off x="5811606" y="1076177"/>
            <a:ext cx="284394" cy="45421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85" y="1121093"/>
            <a:ext cx="2573281" cy="1428593"/>
          </a:xfrm>
          <a:prstGeom prst="rect">
            <a:avLst/>
          </a:prstGeom>
          <a:solidFill>
            <a:srgbClr val="00B0F0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37087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dochodów miasta Suwałki w latach 2017 – 2019 </a:t>
            </a:r>
            <a:b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mln zł)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98186"/>
              </p:ext>
            </p:extLst>
          </p:nvPr>
        </p:nvGraphicFramePr>
        <p:xfrm>
          <a:off x="244444" y="1520982"/>
          <a:ext cx="11660863" cy="520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09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Dynamika zmian wydatków w latach 2017 – 2019 wg wybranych działów (w mln zł)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346898"/>
              </p:ext>
            </p:extLst>
          </p:nvPr>
        </p:nvGraphicFramePr>
        <p:xfrm>
          <a:off x="312821" y="1402916"/>
          <a:ext cx="11490158" cy="527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34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28658"/>
            <a:ext cx="10515600" cy="101636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NAS NAJWIĘCEJ KOSZTUJE</a:t>
            </a: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33951"/>
            <a:ext cx="10515600" cy="5551206"/>
          </a:xfrm>
        </p:spPr>
        <p:txBody>
          <a:bodyPr/>
          <a:lstStyle/>
          <a:p>
            <a:pPr marL="0" indent="0" algn="ctr">
              <a:buNone/>
            </a:pPr>
            <a:endParaRPr lang="pl-PL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566</a:t>
            </a:r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222 388 </a:t>
            </a:r>
            <a:r>
              <a:rPr lang="pl-PL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ŁĄCZNE WYDATKI </a:t>
            </a: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MIASTA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412 706 108 zł                     153 516 280 zł</a:t>
            </a:r>
            <a:endParaRPr 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SzPct val="60000"/>
              <a:buNone/>
            </a:pP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wydatki bieżące</a:t>
            </a: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wydatki majątkowe</a:t>
            </a:r>
          </a:p>
          <a:p>
            <a:pPr marL="0" lvl="0" indent="0">
              <a:buSzPct val="60000"/>
              <a:buNone/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96325" y="6173788"/>
            <a:ext cx="3581400" cy="365125"/>
          </a:xfrm>
        </p:spPr>
        <p:txBody>
          <a:bodyPr/>
          <a:lstStyle/>
          <a:p>
            <a:fld id="{C2488252-6B33-4AC8-A28C-B21C193FB956}" type="slidenum">
              <a:rPr lang="pl-PL" smtClean="0"/>
              <a:t>8</a:t>
            </a:fld>
            <a:endParaRPr lang="pl-PL" dirty="0"/>
          </a:p>
        </p:txBody>
      </p:sp>
      <p:sp>
        <p:nvSpPr>
          <p:cNvPr id="17" name="Strzałka w dół 16"/>
          <p:cNvSpPr/>
          <p:nvPr/>
        </p:nvSpPr>
        <p:spPr>
          <a:xfrm>
            <a:off x="4499369" y="2231834"/>
            <a:ext cx="285750" cy="4476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AutoShape 4" descr="wydatki – grafika-voal – Voal Lublin"/>
          <p:cNvSpPr>
            <a:spLocks noChangeAspect="1" noChangeArrowheads="1"/>
          </p:cNvSpPr>
          <p:nvPr/>
        </p:nvSpPr>
        <p:spPr bwMode="auto">
          <a:xfrm>
            <a:off x="155575" y="-601663"/>
            <a:ext cx="36576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2" y="3923636"/>
            <a:ext cx="2801816" cy="1515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Strzałka w dół 10"/>
          <p:cNvSpPr/>
          <p:nvPr/>
        </p:nvSpPr>
        <p:spPr>
          <a:xfrm>
            <a:off x="7527492" y="2231834"/>
            <a:ext cx="285750" cy="4476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0238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67508"/>
            <a:ext cx="10515600" cy="5309455"/>
          </a:xfrm>
        </p:spPr>
        <p:txBody>
          <a:bodyPr>
            <a:noAutofit/>
          </a:bodyPr>
          <a:lstStyle/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Oświata i wychowanie                                       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166 161 119 zł </a:t>
            </a:r>
            <a:endParaRPr lang="pl-PL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Rodzina                                                              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517 868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i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łączność                                                              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94 130 268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fizyczna                                                  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938 335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społeczna                                                                   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29 898 721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Gospodarka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komunalna i ochrona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007 453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Administracja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publiczna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20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363 365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 i ochrona dziedzictwa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narodowego     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377 381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Bezpieczeństwo publiczne i ochrona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przeciwpożarowa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489 643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Gospodarka mieszkaniowa                                 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508 863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Turystyka                                                             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257 135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Edukacyjna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opieka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wychowawcza                       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380 453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Obsługa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długu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publicznego                                  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808 518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zdrowia                                                      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290 562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 zadania w zakresie polityki </a:t>
            </a: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społecznej                 </a:t>
            </a:r>
            <a:r>
              <a:rPr lang="pl-PL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052 588 zł </a:t>
            </a:r>
            <a:endParaRPr lang="pl-PL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8252-6B33-4AC8-A28C-B21C193FB956}" type="slidenum">
              <a:rPr lang="pl-PL" smtClean="0"/>
              <a:t>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638989" y="246986"/>
            <a:ext cx="6009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NAS NAJWIĘCEJ KOSZTUJE?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048" y="1272587"/>
            <a:ext cx="2437596" cy="13187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80282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TM02900771[[fn=Wycinek]]</Template>
  <TotalTime>2343</TotalTime>
  <Words>1528</Words>
  <Application>Microsoft Office PowerPoint</Application>
  <PresentationFormat>Panoramiczny</PresentationFormat>
  <Paragraphs>368</Paragraphs>
  <Slides>27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Motyw pakietu Office</vt:lpstr>
      <vt:lpstr>PREZYDENT MIASTA SUWAŁK</vt:lpstr>
      <vt:lpstr>Porównanie pierwotnego planu dochodów i wydatków z planem na koniec roku 2019 i faktycznym wykonaniem (w mln zł)</vt:lpstr>
      <vt:lpstr>Dochody i wydatki miasta Suwałki w latach 2017 – 2019  (w mln zł)</vt:lpstr>
      <vt:lpstr>Dynamika zmian dochodów i wydatków (bieżących i majątkowych) w latach 2017 – 2019 (w mln zł)</vt:lpstr>
      <vt:lpstr>SKĄD SIĘ BIORĄ PIENIĄDZE W NASZYM BUDŻECIE?</vt:lpstr>
      <vt:lpstr>Struktura dochodów miasta Suwałki w latach 2017 – 2019  (w mln zł)</vt:lpstr>
      <vt:lpstr>Dynamika zmian wydatków w latach 2017 – 2019 wg wybranych działów (w mln zł)</vt:lpstr>
      <vt:lpstr>CO NAS NAJWIĘCEJ KOSZTUJE?</vt:lpstr>
      <vt:lpstr> </vt:lpstr>
      <vt:lpstr>NAJWAŻNIEJSZE INWESTYCJE I PROJEKTY </vt:lpstr>
      <vt:lpstr>NAJWAŻNIEJSZE INWESTYCJE I PROJEKTY</vt:lpstr>
      <vt:lpstr>SUWALSKI BUDŻET OBYWATELSKI</vt:lpstr>
      <vt:lpstr>SUWALSKI BUDŻET OBYWATELSKI  – zrealizowane projekty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Kwota długu (w mln zł) oraz indywidulany wskaźnik spłaty zadłużenia miasta Suwałki w latach 2017 – 2019</vt:lpstr>
      <vt:lpstr>PREZYDENT MIASTA SUWAŁK</vt:lpstr>
    </vt:vector>
  </TitlesOfParts>
  <Company>Urząd Miejski w Suwałkach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Zalewska</dc:creator>
  <cp:lastModifiedBy>Monika Podziewska</cp:lastModifiedBy>
  <cp:revision>333</cp:revision>
  <cp:lastPrinted>2020-06-29T12:00:15Z</cp:lastPrinted>
  <dcterms:created xsi:type="dcterms:W3CDTF">2016-05-06T11:08:58Z</dcterms:created>
  <dcterms:modified xsi:type="dcterms:W3CDTF">2020-06-29T12:10:00Z</dcterms:modified>
</cp:coreProperties>
</file>